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49" r:id="rId2"/>
    <p:sldMasterId id="2147483650" r:id="rId3"/>
    <p:sldMasterId id="2147483651" r:id="rId4"/>
  </p:sldMasterIdLst>
  <p:notesMasterIdLst>
    <p:notesMasterId r:id="rId42"/>
  </p:notesMasterIdLst>
  <p:handoutMasterIdLst>
    <p:handoutMasterId r:id="rId43"/>
  </p:handoutMasterIdLst>
  <p:sldIdLst>
    <p:sldId id="301" r:id="rId5"/>
    <p:sldId id="258" r:id="rId6"/>
    <p:sldId id="260" r:id="rId7"/>
    <p:sldId id="295" r:id="rId8"/>
    <p:sldId id="296" r:id="rId9"/>
    <p:sldId id="297" r:id="rId10"/>
    <p:sldId id="298" r:id="rId11"/>
    <p:sldId id="299" r:id="rId12"/>
    <p:sldId id="300" r:id="rId13"/>
    <p:sldId id="262" r:id="rId14"/>
    <p:sldId id="263" r:id="rId15"/>
    <p:sldId id="264" r:id="rId16"/>
    <p:sldId id="265" r:id="rId17"/>
    <p:sldId id="266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7" r:id="rId27"/>
    <p:sldId id="278" r:id="rId28"/>
    <p:sldId id="279" r:id="rId29"/>
    <p:sldId id="280" r:id="rId30"/>
    <p:sldId id="281" r:id="rId31"/>
    <p:sldId id="282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49">
          <p15:clr>
            <a:srgbClr val="A4A3A4"/>
          </p15:clr>
        </p15:guide>
        <p15:guide id="2" pos="232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8E01"/>
    <a:srgbClr val="000000"/>
    <a:srgbClr val="585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howGuides="1">
      <p:cViewPr varScale="1">
        <p:scale>
          <a:sx n="82" d="100"/>
          <a:sy n="82" d="100"/>
        </p:scale>
        <p:origin x="581" y="72"/>
      </p:cViewPr>
      <p:guideLst>
        <p:guide orient="horz" pos="1049"/>
        <p:guide pos="23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6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Futura Cyrillic Book" panose="020B0502020204020303" charset="0"/>
            </a:endParaRPr>
          </a:p>
        </p:txBody>
      </p:sp>
      <p:sp>
        <p:nvSpPr>
          <p:cNvPr id="104916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>
                <a:latin typeface="Futura Cyrillic Book" panose="020B0502020204020303" charset="0"/>
              </a:rPr>
              <a:t>15-Dec-24</a:t>
            </a:fld>
            <a:endParaRPr lang="en-US">
              <a:latin typeface="Futura Cyrillic Book" panose="020B0502020204020303" charset="0"/>
            </a:endParaRPr>
          </a:p>
        </p:txBody>
      </p:sp>
      <p:sp>
        <p:nvSpPr>
          <p:cNvPr id="104916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Futura Cyrillic Book" panose="020B0502020204020303" charset="0"/>
            </a:endParaRPr>
          </a:p>
        </p:txBody>
      </p:sp>
      <p:sp>
        <p:nvSpPr>
          <p:cNvPr id="104916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>
                <a:latin typeface="Futura Cyrillic Book" panose="020B0502020204020303" charset="0"/>
              </a:rPr>
              <a:t>‹#›</a:t>
            </a:fld>
            <a:endParaRPr lang="en-US">
              <a:latin typeface="Futura Cyrillic Book" panose="020B05020202040203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56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Futura Cyrillic Book" panose="020B0502020204020303" charset="0"/>
              </a:defRPr>
            </a:lvl1pPr>
          </a:lstStyle>
          <a:p>
            <a:endParaRPr lang="en-IN"/>
          </a:p>
        </p:txBody>
      </p:sp>
      <p:sp>
        <p:nvSpPr>
          <p:cNvPr id="1049157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Futura Cyrillic Book" panose="020B0502020204020303" charset="0"/>
              </a:defRPr>
            </a:lvl1pPr>
          </a:lstStyle>
          <a:p>
            <a:fld id="{0ECD8AD1-49EC-45F2-A2FF-1FE3195688C5}" type="datetimeFigureOut">
              <a:rPr lang="en-IN" smtClean="0"/>
              <a:t>15-12-2024</a:t>
            </a:fld>
            <a:endParaRPr lang="en-IN"/>
          </a:p>
        </p:txBody>
      </p:sp>
      <p:sp>
        <p:nvSpPr>
          <p:cNvPr id="1049158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1049159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9160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Futura Cyrillic Book" panose="020B0502020204020303" charset="0"/>
              </a:defRPr>
            </a:lvl1pPr>
          </a:lstStyle>
          <a:p>
            <a:endParaRPr lang="en-IN"/>
          </a:p>
        </p:txBody>
      </p:sp>
      <p:sp>
        <p:nvSpPr>
          <p:cNvPr id="1049161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Futura Cyrillic Book" panose="020B0502020204020303" charset="0"/>
              </a:defRPr>
            </a:lvl1pPr>
          </a:lstStyle>
          <a:p>
            <a:fld id="{7782813F-5D25-4BB6-888C-4601F85758C5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60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60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3</a:t>
            </a:fld>
            <a:endParaRPr lang="en-I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638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63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12</a:t>
            </a:fld>
            <a:endParaRPr lang="en-I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648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64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13</a:t>
            </a:fld>
            <a:endParaRPr lang="en-I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658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65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14</a:t>
            </a:fld>
            <a:endParaRPr lang="en-I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8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66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67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15</a:t>
            </a:fld>
            <a:endParaRPr lang="en-I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8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67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68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16</a:t>
            </a:fld>
            <a:endParaRPr lang="en-I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8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68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69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17</a:t>
            </a:fld>
            <a:endParaRPr lang="en-I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8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69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70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18</a:t>
            </a:fld>
            <a:endParaRPr lang="en-I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8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70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71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19</a:t>
            </a:fld>
            <a:endParaRPr lang="en-I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8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71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72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20</a:t>
            </a:fld>
            <a:endParaRPr lang="en-I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8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72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73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21</a:t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7CD78-5FAE-4AD8-53D4-7D6901C87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Slide Image Placeholder 1">
            <a:extLst>
              <a:ext uri="{FF2B5EF4-FFF2-40B4-BE49-F238E27FC236}">
                <a16:creationId xmlns:a16="http://schemas.microsoft.com/office/drawing/2014/main" id="{198D569F-EBED-49CA-AAB2-1692B2868C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607" name="Notes Placeholder 2">
            <a:extLst>
              <a:ext uri="{FF2B5EF4-FFF2-40B4-BE49-F238E27FC236}">
                <a16:creationId xmlns:a16="http://schemas.microsoft.com/office/drawing/2014/main" id="{D4CCA469-25EF-5E40-4A74-EE4A95807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608" name="Slide Number Placeholder 3">
            <a:extLst>
              <a:ext uri="{FF2B5EF4-FFF2-40B4-BE49-F238E27FC236}">
                <a16:creationId xmlns:a16="http://schemas.microsoft.com/office/drawing/2014/main" id="{8585FF3C-FCD9-4D91-D8E3-43C4399F0E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74846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8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73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74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22</a:t>
            </a:fld>
            <a:endParaRPr lang="en-I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0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75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75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23</a:t>
            </a:fld>
            <a:endParaRPr lang="en-I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0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76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76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24</a:t>
            </a:fld>
            <a:endParaRPr lang="en-I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0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77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77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25</a:t>
            </a:fld>
            <a:endParaRPr lang="en-I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0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78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78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26</a:t>
            </a:fld>
            <a:endParaRPr lang="en-I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0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79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79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27</a:t>
            </a:fld>
            <a:endParaRPr lang="en-I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0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80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80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28</a:t>
            </a:fld>
            <a:endParaRPr lang="en-I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81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81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29</a:t>
            </a:fld>
            <a:endParaRPr lang="en-I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82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82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30</a:t>
            </a:fld>
            <a:endParaRPr lang="en-I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83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83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31</a:t>
            </a:fld>
            <a:endParaRPr lang="en-I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63BD3-9679-03BC-1689-ACE008EDC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Slide Image Placeholder 1">
            <a:extLst>
              <a:ext uri="{FF2B5EF4-FFF2-40B4-BE49-F238E27FC236}">
                <a16:creationId xmlns:a16="http://schemas.microsoft.com/office/drawing/2014/main" id="{187D8376-D330-F4CF-B209-28D07E2D8C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607" name="Notes Placeholder 2">
            <a:extLst>
              <a:ext uri="{FF2B5EF4-FFF2-40B4-BE49-F238E27FC236}">
                <a16:creationId xmlns:a16="http://schemas.microsoft.com/office/drawing/2014/main" id="{8FEBAD93-1646-BB8F-6557-3F31888FA4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608" name="Slide Number Placeholder 3">
            <a:extLst>
              <a:ext uri="{FF2B5EF4-FFF2-40B4-BE49-F238E27FC236}">
                <a16:creationId xmlns:a16="http://schemas.microsoft.com/office/drawing/2014/main" id="{B304F53B-99D9-FD3F-76D7-3C467147A1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67098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84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84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32</a:t>
            </a:fld>
            <a:endParaRPr lang="en-I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85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85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33</a:t>
            </a:fld>
            <a:endParaRPr lang="en-I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86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86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34</a:t>
            </a:fld>
            <a:endParaRPr lang="en-I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87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87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35</a:t>
            </a:fld>
            <a:endParaRPr lang="en-IN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88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88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36</a:t>
            </a:fld>
            <a:endParaRPr lang="en-IN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0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89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89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37</a:t>
            </a:fld>
            <a:endParaRPr lang="en-I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F209F-7620-46E3-4DE4-0C44BE106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Slide Image Placeholder 1">
            <a:extLst>
              <a:ext uri="{FF2B5EF4-FFF2-40B4-BE49-F238E27FC236}">
                <a16:creationId xmlns:a16="http://schemas.microsoft.com/office/drawing/2014/main" id="{DAFD6E70-3920-765D-2F63-5940FDCDC7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607" name="Notes Placeholder 2">
            <a:extLst>
              <a:ext uri="{FF2B5EF4-FFF2-40B4-BE49-F238E27FC236}">
                <a16:creationId xmlns:a16="http://schemas.microsoft.com/office/drawing/2014/main" id="{ABBE8DBE-5F02-3A24-0915-4B3716C820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608" name="Slide Number Placeholder 3">
            <a:extLst>
              <a:ext uri="{FF2B5EF4-FFF2-40B4-BE49-F238E27FC236}">
                <a16:creationId xmlns:a16="http://schemas.microsoft.com/office/drawing/2014/main" id="{086E71F2-2247-EDD7-5C9A-57AFFF36E2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429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F8502-3FC0-E21F-F681-F3A0D34FD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Slide Image Placeholder 1">
            <a:extLst>
              <a:ext uri="{FF2B5EF4-FFF2-40B4-BE49-F238E27FC236}">
                <a16:creationId xmlns:a16="http://schemas.microsoft.com/office/drawing/2014/main" id="{00C211D0-59FC-0B15-AA88-5C1A086AD5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607" name="Notes Placeholder 2">
            <a:extLst>
              <a:ext uri="{FF2B5EF4-FFF2-40B4-BE49-F238E27FC236}">
                <a16:creationId xmlns:a16="http://schemas.microsoft.com/office/drawing/2014/main" id="{464A08E7-00C9-D9F1-A4C6-DCC34853E7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608" name="Slide Number Placeholder 3">
            <a:extLst>
              <a:ext uri="{FF2B5EF4-FFF2-40B4-BE49-F238E27FC236}">
                <a16:creationId xmlns:a16="http://schemas.microsoft.com/office/drawing/2014/main" id="{E5F738F8-D0F6-EB2A-F537-B16BC52AC9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5751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9669C-9F1E-3B91-C80C-31D5D86A8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Slide Image Placeholder 1">
            <a:extLst>
              <a:ext uri="{FF2B5EF4-FFF2-40B4-BE49-F238E27FC236}">
                <a16:creationId xmlns:a16="http://schemas.microsoft.com/office/drawing/2014/main" id="{30B60695-35B9-CA34-570F-01E3550A4A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607" name="Notes Placeholder 2">
            <a:extLst>
              <a:ext uri="{FF2B5EF4-FFF2-40B4-BE49-F238E27FC236}">
                <a16:creationId xmlns:a16="http://schemas.microsoft.com/office/drawing/2014/main" id="{073EE6DC-2121-C2B3-1DEF-35A402B5D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608" name="Slide Number Placeholder 3">
            <a:extLst>
              <a:ext uri="{FF2B5EF4-FFF2-40B4-BE49-F238E27FC236}">
                <a16:creationId xmlns:a16="http://schemas.microsoft.com/office/drawing/2014/main" id="{EDA878CE-2569-A5AB-CBD9-B9DAAA0A35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3239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C41E0-BDBE-106B-42DE-F8F7FB644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Slide Image Placeholder 1">
            <a:extLst>
              <a:ext uri="{FF2B5EF4-FFF2-40B4-BE49-F238E27FC236}">
                <a16:creationId xmlns:a16="http://schemas.microsoft.com/office/drawing/2014/main" id="{A403DE1B-0BD6-6EE3-09DE-C4A1B5398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607" name="Notes Placeholder 2">
            <a:extLst>
              <a:ext uri="{FF2B5EF4-FFF2-40B4-BE49-F238E27FC236}">
                <a16:creationId xmlns:a16="http://schemas.microsoft.com/office/drawing/2014/main" id="{87890983-E790-9027-E779-E6DD19BE77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608" name="Slide Number Placeholder 3">
            <a:extLst>
              <a:ext uri="{FF2B5EF4-FFF2-40B4-BE49-F238E27FC236}">
                <a16:creationId xmlns:a16="http://schemas.microsoft.com/office/drawing/2014/main" id="{7767BEA8-D334-03D1-9799-4D4FFD8D83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6386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618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61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10</a:t>
            </a:fld>
            <a:endParaRPr lang="en-I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628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62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11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1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982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9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15-Dec-24</a:t>
            </a:fld>
            <a:endParaRPr lang="en-US"/>
          </a:p>
        </p:txBody>
      </p:sp>
      <p:sp>
        <p:nvSpPr>
          <p:cNvPr id="10489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11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1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15-Dec-24</a:t>
            </a:fld>
            <a:endParaRPr lang="en-US"/>
          </a:p>
        </p:txBody>
      </p:sp>
      <p:sp>
        <p:nvSpPr>
          <p:cNvPr id="104901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4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95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9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15-Dec-24</a:t>
            </a:fld>
            <a:endParaRPr lang="en-US"/>
          </a:p>
        </p:txBody>
      </p:sp>
      <p:sp>
        <p:nvSpPr>
          <p:cNvPr id="104899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9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0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99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1ACE-890E-4B55-88CA-A440D73ED3A3}" type="datetimeFigureOut">
              <a:rPr lang="en-US" smtClean="0"/>
              <a:t>15-Dec-24</a:t>
            </a:fld>
            <a:endParaRPr lang="en-US"/>
          </a:p>
        </p:txBody>
      </p:sp>
      <p:sp>
        <p:nvSpPr>
          <p:cNvPr id="104899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9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1BB8E-5703-4605-9BD4-B6282EF196A0}" type="slidenum">
              <a:rPr lang="en-US" smtClean="0"/>
              <a:t>‹#›</a:t>
            </a:fld>
            <a:endParaRPr lang="en-US"/>
          </a:p>
        </p:txBody>
      </p:sp>
      <p:pic>
        <p:nvPicPr>
          <p:cNvPr id="2097231" name="Picture 8" descr="Logo  Description automatically generated"/>
          <p:cNvPicPr>
            <a:picLocks noChangeAspect="1"/>
          </p:cNvPicPr>
          <p:nvPr userDrawn="1"/>
        </p:nvPicPr>
        <p:blipFill rotWithShape="1">
          <a:blip r:embed="rId3" cstate="print"/>
          <a:srcRect b="37988"/>
          <a:stretch>
            <a:fillRect/>
          </a:stretch>
        </p:blipFill>
        <p:spPr>
          <a:xfrm>
            <a:off x="10256520" y="0"/>
            <a:ext cx="2194560" cy="9562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92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92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15-Dec-24</a:t>
            </a:fld>
            <a:endParaRPr lang="en-US"/>
          </a:p>
        </p:txBody>
      </p:sp>
      <p:sp>
        <p:nvSpPr>
          <p:cNvPr id="104892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2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5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15-Dec-24</a:t>
            </a:fld>
            <a:endParaRPr lang="en-US"/>
          </a:p>
        </p:txBody>
      </p:sp>
      <p:sp>
        <p:nvSpPr>
          <p:cNvPr id="104895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5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9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950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5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15-Dec-24</a:t>
            </a:fld>
            <a:endParaRPr lang="en-US"/>
          </a:p>
        </p:txBody>
      </p:sp>
      <p:sp>
        <p:nvSpPr>
          <p:cNvPr id="104895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5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71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72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7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15-Dec-24</a:t>
            </a:fld>
            <a:endParaRPr lang="en-US"/>
          </a:p>
        </p:txBody>
      </p:sp>
      <p:sp>
        <p:nvSpPr>
          <p:cNvPr id="104897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7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6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6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6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6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6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15-Dec-24</a:t>
            </a:fld>
            <a:endParaRPr lang="en-US"/>
          </a:p>
        </p:txBody>
      </p:sp>
      <p:sp>
        <p:nvSpPr>
          <p:cNvPr id="104896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6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19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15-Dec-24</a:t>
            </a:fld>
            <a:endParaRPr lang="en-US"/>
          </a:p>
        </p:txBody>
      </p:sp>
      <p:sp>
        <p:nvSpPr>
          <p:cNvPr id="104892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2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9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15-Dec-24</a:t>
            </a:fld>
            <a:endParaRPr lang="en-US"/>
          </a:p>
        </p:txBody>
      </p:sp>
      <p:sp>
        <p:nvSpPr>
          <p:cNvPr id="1048960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6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0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0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15-Dec-24</a:t>
            </a:fld>
            <a:endParaRPr lang="en-US"/>
          </a:p>
        </p:txBody>
      </p:sp>
      <p:sp>
        <p:nvSpPr>
          <p:cNvPr id="104900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0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93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3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3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15-Dec-24</a:t>
            </a:fld>
            <a:endParaRPr lang="en-US"/>
          </a:p>
        </p:txBody>
      </p:sp>
      <p:sp>
        <p:nvSpPr>
          <p:cNvPr id="104893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3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8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939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8940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4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15-Dec-24</a:t>
            </a:fld>
            <a:endParaRPr lang="en-US"/>
          </a:p>
        </p:txBody>
      </p:sp>
      <p:sp>
        <p:nvSpPr>
          <p:cNvPr id="104894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4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45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4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15-Dec-24</a:t>
            </a:fld>
            <a:endParaRPr lang="en-US"/>
          </a:p>
        </p:txBody>
      </p:sp>
      <p:sp>
        <p:nvSpPr>
          <p:cNvPr id="104894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4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7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2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2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15-Dec-24</a:t>
            </a:fld>
            <a:endParaRPr lang="en-US"/>
          </a:p>
        </p:txBody>
      </p:sp>
      <p:sp>
        <p:nvSpPr>
          <p:cNvPr id="104893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3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4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055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905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15-Dec-24</a:t>
            </a:fld>
            <a:endParaRPr lang="en-US"/>
          </a:p>
        </p:txBody>
      </p:sp>
      <p:sp>
        <p:nvSpPr>
          <p:cNvPr id="104905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5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6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6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15-Dec-24</a:t>
            </a:fld>
            <a:endParaRPr lang="en-US"/>
          </a:p>
        </p:txBody>
      </p:sp>
      <p:sp>
        <p:nvSpPr>
          <p:cNvPr id="104906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6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90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091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9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15-Dec-24</a:t>
            </a:fld>
            <a:endParaRPr lang="en-US"/>
          </a:p>
        </p:txBody>
      </p:sp>
      <p:sp>
        <p:nvSpPr>
          <p:cNvPr id="104909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9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75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76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7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15-Dec-24</a:t>
            </a:fld>
            <a:endParaRPr lang="en-US"/>
          </a:p>
        </p:txBody>
      </p:sp>
      <p:sp>
        <p:nvSpPr>
          <p:cNvPr id="104907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7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95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96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97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9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99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100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15-Dec-24</a:t>
            </a:fld>
            <a:endParaRPr lang="en-US"/>
          </a:p>
        </p:txBody>
      </p:sp>
      <p:sp>
        <p:nvSpPr>
          <p:cNvPr id="1049101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102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0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10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15-Dec-24</a:t>
            </a:fld>
            <a:endParaRPr lang="en-US"/>
          </a:p>
        </p:txBody>
      </p:sp>
      <p:sp>
        <p:nvSpPr>
          <p:cNvPr id="104910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10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5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016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1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15-Dec-24</a:t>
            </a:fld>
            <a:endParaRPr lang="en-US"/>
          </a:p>
        </p:txBody>
      </p:sp>
      <p:sp>
        <p:nvSpPr>
          <p:cNvPr id="104901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1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0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15-Dec-24</a:t>
            </a:fld>
            <a:endParaRPr lang="en-US"/>
          </a:p>
        </p:txBody>
      </p:sp>
      <p:sp>
        <p:nvSpPr>
          <p:cNvPr id="104910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10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8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049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50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5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15-Dec-24</a:t>
            </a:fld>
            <a:endParaRPr lang="en-US"/>
          </a:p>
        </p:txBody>
      </p:sp>
      <p:sp>
        <p:nvSpPr>
          <p:cNvPr id="104905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5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64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065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9066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6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15-Dec-24</a:t>
            </a:fld>
            <a:endParaRPr lang="en-US"/>
          </a:p>
        </p:txBody>
      </p:sp>
      <p:sp>
        <p:nvSpPr>
          <p:cNvPr id="104906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6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86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8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15-Dec-24</a:t>
            </a:fld>
            <a:endParaRPr lang="en-US"/>
          </a:p>
        </p:txBody>
      </p:sp>
      <p:sp>
        <p:nvSpPr>
          <p:cNvPr id="104908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8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0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81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8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15-Dec-24</a:t>
            </a:fld>
            <a:endParaRPr lang="en-US"/>
          </a:p>
        </p:txBody>
      </p:sp>
      <p:sp>
        <p:nvSpPr>
          <p:cNvPr id="10490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8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0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907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1ACE-890E-4B55-88CA-A440D73ED3A3}" type="datetimeFigureOut">
              <a:rPr lang="en-US" smtClean="0"/>
              <a:t>15-Dec-24</a:t>
            </a:fld>
            <a:endParaRPr lang="en-US"/>
          </a:p>
        </p:txBody>
      </p:sp>
      <p:sp>
        <p:nvSpPr>
          <p:cNvPr id="104907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7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1BB8E-5703-4605-9BD4-B6282EF196A0}" type="slidenum">
              <a:rPr lang="en-US" smtClean="0"/>
              <a:t>‹#›</a:t>
            </a:fld>
            <a:endParaRPr lang="en-US"/>
          </a:p>
        </p:txBody>
      </p:sp>
      <p:pic>
        <p:nvPicPr>
          <p:cNvPr id="2097232" name="Picture 8" descr="Logo  Description automatically generated"/>
          <p:cNvPicPr>
            <a:picLocks noChangeAspect="1"/>
          </p:cNvPicPr>
          <p:nvPr userDrawn="1"/>
        </p:nvPicPr>
        <p:blipFill rotWithShape="1">
          <a:blip r:embed="rId3" cstate="print"/>
          <a:srcRect b="37988"/>
          <a:stretch>
            <a:fillRect/>
          </a:stretch>
        </p:blipFill>
        <p:spPr>
          <a:xfrm>
            <a:off x="10256520" y="0"/>
            <a:ext cx="2194560" cy="9562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21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9122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4912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15-Dec-24</a:t>
            </a:fld>
            <a:endParaRPr lang="en-US"/>
          </a:p>
        </p:txBody>
      </p:sp>
      <p:sp>
        <p:nvSpPr>
          <p:cNvPr id="104912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12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5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15-Dec-24</a:t>
            </a:fld>
            <a:endParaRPr lang="en-US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16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9117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1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15-Dec-24</a:t>
            </a:fld>
            <a:endParaRPr lang="en-US"/>
          </a:p>
        </p:txBody>
      </p:sp>
      <p:sp>
        <p:nvSpPr>
          <p:cNvPr id="104911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12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9127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9128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912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15-Dec-24</a:t>
            </a:fld>
            <a:endParaRPr lang="en-US"/>
          </a:p>
        </p:txBody>
      </p:sp>
      <p:sp>
        <p:nvSpPr>
          <p:cNvPr id="104913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13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21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22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2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15-Dec-24</a:t>
            </a:fld>
            <a:endParaRPr lang="en-US"/>
          </a:p>
        </p:txBody>
      </p:sp>
      <p:sp>
        <p:nvSpPr>
          <p:cNvPr id="104902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2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3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913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3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913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3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913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15-Dec-24</a:t>
            </a:fld>
            <a:endParaRPr lang="en-US"/>
          </a:p>
        </p:txBody>
      </p:sp>
      <p:sp>
        <p:nvSpPr>
          <p:cNvPr id="104913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13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595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15-Dec-24</a:t>
            </a:fld>
            <a:endParaRPr lang="en-US"/>
          </a:p>
        </p:txBody>
      </p:sp>
      <p:sp>
        <p:nvSpPr>
          <p:cNvPr id="104859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59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15-Dec-24</a:t>
            </a:fld>
            <a:endParaRPr lang="en-US"/>
          </a:p>
        </p:txBody>
      </p:sp>
      <p:sp>
        <p:nvSpPr>
          <p:cNvPr id="104859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59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10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9111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9112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1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15-Dec-24</a:t>
            </a:fld>
            <a:endParaRPr lang="en-US"/>
          </a:p>
        </p:txBody>
      </p:sp>
      <p:sp>
        <p:nvSpPr>
          <p:cNvPr id="104911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11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50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9151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49152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5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15-Dec-24</a:t>
            </a:fld>
            <a:endParaRPr lang="en-US"/>
          </a:p>
        </p:txBody>
      </p:sp>
      <p:sp>
        <p:nvSpPr>
          <p:cNvPr id="104915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15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9141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914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15-Dec-24</a:t>
            </a:fld>
            <a:endParaRPr lang="en-US"/>
          </a:p>
        </p:txBody>
      </p:sp>
      <p:sp>
        <p:nvSpPr>
          <p:cNvPr id="104914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14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5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9146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914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15-Dec-24</a:t>
            </a:fld>
            <a:endParaRPr lang="en-US"/>
          </a:p>
        </p:txBody>
      </p:sp>
      <p:sp>
        <p:nvSpPr>
          <p:cNvPr id="104914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14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6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27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28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2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30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31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15-Dec-24</a:t>
            </a:fld>
            <a:endParaRPr lang="en-US"/>
          </a:p>
        </p:txBody>
      </p:sp>
      <p:sp>
        <p:nvSpPr>
          <p:cNvPr id="1049032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33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8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15-Dec-24</a:t>
            </a:fld>
            <a:endParaRPr lang="en-US"/>
          </a:p>
        </p:txBody>
      </p:sp>
      <p:sp>
        <p:nvSpPr>
          <p:cNvPr id="104898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8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15-Dec-24</a:t>
            </a:fld>
            <a:endParaRPr lang="en-US"/>
          </a:p>
        </p:txBody>
      </p:sp>
      <p:sp>
        <p:nvSpPr>
          <p:cNvPr id="104903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3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7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038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39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40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15-Dec-24</a:t>
            </a:fld>
            <a:endParaRPr lang="en-US"/>
          </a:p>
        </p:txBody>
      </p:sp>
      <p:sp>
        <p:nvSpPr>
          <p:cNvPr id="104904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4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4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005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9006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0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15-Dec-24</a:t>
            </a:fld>
            <a:endParaRPr lang="en-US"/>
          </a:p>
        </p:txBody>
      </p:sp>
      <p:sp>
        <p:nvSpPr>
          <p:cNvPr id="104900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0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6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7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7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4EF95999-A99C-46D6-BFDA-AEFA180EA74F}" type="datetimeFigureOut">
              <a:rPr lang="en-US" smtClean="0"/>
              <a:t>15-Dec-24</a:t>
            </a:fld>
            <a:endParaRPr lang="en-US"/>
          </a:p>
        </p:txBody>
      </p:sp>
      <p:sp>
        <p:nvSpPr>
          <p:cNvPr id="10489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endParaRPr lang="en-US"/>
          </a:p>
        </p:txBody>
      </p:sp>
      <p:sp>
        <p:nvSpPr>
          <p:cNvPr id="10489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3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14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15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36B80835-DEB3-4275-B379-2566D87801AD}" type="datetimeFigureOut">
              <a:rPr lang="en-US" smtClean="0"/>
              <a:t>15-Dec-24</a:t>
            </a:fld>
            <a:endParaRPr lang="en-US"/>
          </a:p>
        </p:txBody>
      </p:sp>
      <p:sp>
        <p:nvSpPr>
          <p:cNvPr id="10489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endParaRPr lang="en-US"/>
          </a:p>
        </p:txBody>
      </p:sp>
      <p:sp>
        <p:nvSpPr>
          <p:cNvPr id="10489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3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44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45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4EF95999-A99C-46D6-BFDA-AEFA180EA74F}" type="datetimeFigureOut">
              <a:rPr lang="en-US" smtClean="0"/>
              <a:t>15-Dec-24</a:t>
            </a:fld>
            <a:endParaRPr lang="en-US"/>
          </a:p>
        </p:txBody>
      </p:sp>
      <p:sp>
        <p:nvSpPr>
          <p:cNvPr id="104904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endParaRPr lang="en-US"/>
          </a:p>
        </p:txBody>
      </p:sp>
      <p:sp>
        <p:nvSpPr>
          <p:cNvPr id="104904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95999-A99C-46D6-BFDA-AEFA180EA74F}" type="datetimeFigureOut">
              <a:rPr lang="en-US" smtClean="0"/>
              <a:t>15-Dec-24</a:t>
            </a:fld>
            <a:endParaRPr 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9.gif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1.gif"/><Relationship Id="rId5" Type="http://schemas.openxmlformats.org/officeDocument/2006/relationships/image" Target="../media/image10.jpe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5.gif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7.gif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5E46702-A1C2-5A19-6E9B-9C7C29CFC8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49000"/>
            <a:ext cx="9144000" cy="1655762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Anish Kumar- 1AY21CS028</a:t>
            </a:r>
          </a:p>
          <a:p>
            <a:pPr algn="l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Rahul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Gourshetty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- 1AY21CS137</a:t>
            </a:r>
          </a:p>
          <a:p>
            <a:pPr algn="l"/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Rakshitha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 R- 1AY21CS143</a:t>
            </a:r>
          </a:p>
          <a:p>
            <a:pPr algn="l"/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Srushti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Pattankar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-1AY21CS190</a:t>
            </a:r>
          </a:p>
          <a:p>
            <a:pPr algn="l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Kavya -1AY22CS408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DF6CEC-496F-6026-97B2-E1266AC79560}"/>
              </a:ext>
            </a:extLst>
          </p:cNvPr>
          <p:cNvSpPr txBox="1"/>
          <p:nvPr/>
        </p:nvSpPr>
        <p:spPr>
          <a:xfrm>
            <a:off x="1524000" y="2567224"/>
            <a:ext cx="99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- 10 </a:t>
            </a: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 -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Waste Audits and Pollution Prevention opportunities in Textile , Sugar, Pulp &amp; Paper, Electroplating, , Tanning industry, Dairy, Cement, Chemical industries, etc. Trans boundary movement, disposal, procedures, of hazardous wastes.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BF96D2-694C-3F7B-40EB-33806878AD82}"/>
              </a:ext>
            </a:extLst>
          </p:cNvPr>
          <p:cNvSpPr txBox="1"/>
          <p:nvPr/>
        </p:nvSpPr>
        <p:spPr>
          <a:xfrm>
            <a:off x="1524000" y="1231671"/>
            <a:ext cx="99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Subject 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Protection and Management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Subject Code - </a:t>
            </a:r>
            <a:r>
              <a:rPr lang="en-US" sz="2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21CV753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243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611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69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612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613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57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614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158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615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Overview of Pulp &amp; Paper Industry Waste</a:t>
            </a:r>
            <a:endParaRPr lang="en-US" sz="6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616" name="Content Placeholder 2"/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/>
          <a:lstStyle/>
          <a:p>
            <a:pPr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Types of Waste Generated</a:t>
            </a:r>
            <a:endParaRPr lang="en-US" sz="1800" b="1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Wastewater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Washing, pulping, bleaching.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Solid Waste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Handling, screening, sludge.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Air Emissions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</a:t>
            </a:r>
            <a:r>
              <a:rPr lang="en-GB" sz="1800" u="none" strike="noStrike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Sulfur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SO₂, NOx.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Impact</a:t>
            </a:r>
            <a:endParaRPr lang="en-US" sz="1800" b="1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Water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Pollution.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Soil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Contamination.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Air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Degradation.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621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73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622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623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59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624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160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625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Waste Audit Procedures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26" name="Content Placeholder 2"/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/>
          <a:lstStyle/>
          <a:p>
            <a:pPr marL="0" marR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Wastewater Treatment Analysis</a:t>
            </a:r>
            <a:endParaRPr lang="en-US" sz="1800" b="1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Primary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Clarifiers.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Biological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Aeration, sludge.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Segregation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Targeted.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Solid Waste Management</a:t>
            </a:r>
            <a:endParaRPr lang="en-US" sz="1800" b="1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Reuse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Recycling.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Sludge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Dewatering.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631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77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632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633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61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634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162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635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Pollution Prevention Opportunities</a:t>
            </a:r>
            <a:endParaRPr lang="en-US" sz="19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36" name="Content Placeholder 2"/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>
            <a:normAutofit/>
          </a:bodyPr>
          <a:lstStyle/>
          <a:p>
            <a:pPr marL="0" marR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Process Optimization</a:t>
            </a:r>
            <a:endParaRPr lang="en-US" sz="1800" b="1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Water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Recycling.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Bleaching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Recirculation.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Housekeeping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Efficient.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Chemical Recovery Techniques</a:t>
            </a:r>
            <a:endParaRPr lang="en-US" sz="1800" b="1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Black Liquor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Recovery.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Relime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Reuse.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Lime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Optimization.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641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81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642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643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644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164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645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Pollution Prevention Opportunities</a:t>
            </a:r>
            <a:endParaRPr lang="en-US" sz="19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46" name="Content Placeholder 2"/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>
            <a:normAutofit/>
          </a:bodyPr>
          <a:lstStyle/>
          <a:p>
            <a:pPr marL="0" marR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of Alternative Raw Materials</a:t>
            </a:r>
            <a:endParaRPr lang="en-US" sz="1800" b="1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Bagasse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Renewable.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Enzymes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Biodegradable.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Recycling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Fibers.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0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651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85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652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653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65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654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166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655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Waste Audits in the Electroplating Industry 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56" name="Content Placeholder 2"/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15000"/>
              </a:lnSpc>
              <a:spcBef>
                <a:spcPts val="1200"/>
              </a:spcBef>
              <a:buFont typeface="Arial" panose="020B0604020202020204" pitchFamily="34" charset="0"/>
              <a:buChar char="●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Overview of Electroplating Industry Waste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15000"/>
              </a:lnSpc>
              <a:buFont typeface="Arial" panose="020B0604020202020204" pitchFamily="34" charset="0"/>
              <a:buChar char="○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Types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Cyanide, chromium, cadmium, solvents, sludges.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15000"/>
              </a:lnSpc>
              <a:buFont typeface="Arial" panose="020B0604020202020204" pitchFamily="34" charset="0"/>
              <a:buChar char="○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Impact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Groundwater, air, and soil contamination.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Waste Audit Procedures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15000"/>
              </a:lnSpc>
              <a:buFont typeface="Arial" panose="020B0604020202020204" pitchFamily="34" charset="0"/>
              <a:buChar char="○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Chemical Usage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Evaluate inefficiencies.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15000"/>
              </a:lnSpc>
              <a:buFont typeface="Arial" panose="020B0604020202020204" pitchFamily="34" charset="0"/>
              <a:buChar char="○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Wastewater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</a:t>
            </a:r>
            <a:r>
              <a:rPr lang="en-GB" sz="1800" u="none" strike="noStrike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Analyze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pollutants.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Pollution Prevention Opportunities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15000"/>
              </a:lnSpc>
              <a:buFont typeface="Arial" panose="020B0604020202020204" pitchFamily="34" charset="0"/>
              <a:buChar char="○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Process Modification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Optimize systems.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15000"/>
              </a:lnSpc>
              <a:buFont typeface="Arial" panose="020B0604020202020204" pitchFamily="34" charset="0"/>
              <a:buChar char="○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Recovery &amp; Recycling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Reuse chemicals.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15000"/>
              </a:lnSpc>
              <a:spcAft>
                <a:spcPts val="1200"/>
              </a:spcAft>
              <a:buFont typeface="Arial" panose="020B0604020202020204" pitchFamily="34" charset="0"/>
              <a:buChar char="○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Non-toxic Alternatives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Safer substitutes.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/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1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662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90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663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664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67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665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CSE</a:t>
            </a:r>
          </a:p>
        </p:txBody>
      </p:sp>
      <p:pic>
        <p:nvPicPr>
          <p:cNvPr id="2097168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666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Tanning Industry Waste</a:t>
            </a:r>
            <a:endParaRPr lang="en-US" sz="66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667" name="Content Placeholder 2"/>
          <p:cNvSpPr>
            <a:spLocks noGrp="1"/>
          </p:cNvSpPr>
          <p:nvPr>
            <p:ph idx="1"/>
          </p:nvPr>
        </p:nvSpPr>
        <p:spPr>
          <a:xfrm>
            <a:off x="2833864" y="1666240"/>
            <a:ext cx="8519935" cy="5002759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Types of Waste Generated</a:t>
            </a:r>
            <a:endParaRPr lang="en-US" sz="1800" b="1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Liquid Waste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Wastewater containing high levels of organic and inorganic contaminants.</a:t>
            </a:r>
            <a:endParaRPr lang="en-US" sz="19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Solid Waste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Fleshings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trimmings, and shavings.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Gaseous</a:t>
            </a: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Emissions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</a:t>
            </a:r>
            <a:r>
              <a:rPr lang="en-US" sz="1400" dirty="0"/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Volatile organic compounds (VOCs) and odoriferous gases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Impact</a:t>
            </a:r>
            <a:endParaRPr lang="en-US" sz="1800" b="1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Pollution: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Discharge of untreated or poorly treated effluent.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Soil Contamination: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Improper disposal of solid waste.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 Pollution: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Emission of VOCs and malodorous gases.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Biodiversity Loss: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Impact on aquatic and terrestrial ecosystems.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1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672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94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673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674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69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675" name="TextBox 3"/>
          <p:cNvSpPr txBox="1"/>
          <p:nvPr/>
        </p:nvSpPr>
        <p:spPr>
          <a:xfrm>
            <a:off x="310731" y="363359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CSE</a:t>
            </a:r>
          </a:p>
        </p:txBody>
      </p:sp>
      <p:pic>
        <p:nvPicPr>
          <p:cNvPr id="2097170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676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940953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Waste Audit Procedures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77" name="Content Placeholder 2"/>
          <p:cNvSpPr>
            <a:spLocks noGrp="1"/>
          </p:cNvSpPr>
          <p:nvPr>
            <p:ph idx="1"/>
          </p:nvPr>
        </p:nvSpPr>
        <p:spPr>
          <a:xfrm>
            <a:off x="2833864" y="1474470"/>
            <a:ext cx="8519935" cy="4702493"/>
          </a:xfrm>
        </p:spPr>
        <p:txBody>
          <a:bodyPr>
            <a:normAutofit fontScale="94444"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 Water and Chemical Usage</a:t>
            </a:r>
          </a:p>
          <a:p>
            <a:pPr lvl="1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Usage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 water input and effluent output.</a:t>
            </a:r>
          </a:p>
          <a:p>
            <a:pPr marL="1200150" lvl="2" indent="-285750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water recycling and reuse.</a:t>
            </a:r>
          </a:p>
          <a:p>
            <a:pPr lvl="1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Chemical Usage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 a detailed inventory of chemicals.</a:t>
            </a:r>
          </a:p>
          <a:p>
            <a:pPr marL="1200150" lvl="2" indent="-285750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Substitute hazardous chemicals with eco-friendly alternatives.</a:t>
            </a:r>
          </a:p>
          <a:p>
            <a:pPr marL="0" marR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Solid Waste Management</a:t>
            </a:r>
            <a:endParaRPr lang="en-US" sz="1800" b="1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Segregation: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Separate biodegradable, recyclable, and hazardous waste.</a:t>
            </a:r>
          </a:p>
          <a:p>
            <a:pPr lvl="1">
              <a:lnSpc>
                <a:spcPct val="150000"/>
              </a:lnSpc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Recycling: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Convert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fleshings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shavings into value-added products.</a:t>
            </a:r>
          </a:p>
          <a:p>
            <a:pPr lvl="1">
              <a:lnSpc>
                <a:spcPct val="150000"/>
              </a:lnSpc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Composting: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Organic waste for soil amendment.</a:t>
            </a:r>
          </a:p>
          <a:p>
            <a:pPr lvl="1">
              <a:lnSpc>
                <a:spcPct val="150000"/>
              </a:lnSpc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Disposal: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Environmentally compliant disposal methods for non-recyclable waste.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682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98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683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684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71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685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CSE</a:t>
            </a:r>
          </a:p>
        </p:txBody>
      </p:sp>
      <p:pic>
        <p:nvPicPr>
          <p:cNvPr id="2097172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686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903875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Pollution Prevention Opportunities</a:t>
            </a:r>
            <a:endParaRPr lang="en-US" sz="19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87" name="Content Placeholder 2"/>
          <p:cNvSpPr>
            <a:spLocks noGrp="1"/>
          </p:cNvSpPr>
          <p:nvPr>
            <p:ph idx="1"/>
          </p:nvPr>
        </p:nvSpPr>
        <p:spPr>
          <a:xfrm>
            <a:off x="2833864" y="1634125"/>
            <a:ext cx="8519935" cy="4858750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Cleaner Production Techniques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Adoption of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wet-white tanning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reduce chromium pollution.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of enzymes for dehairing instead of chemicals.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wastewater treatment technologies like membrane bioreactors.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of renewable energy sources.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Waste Minimization Measures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Optimization: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Enhance process control to minimize waste.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Material Selection: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 high-quality hides to reduce rework and waste.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Lean Manufacturing: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Eliminate unnecessary steps that generate waste.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1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 dirty="0"/>
          </a:p>
        </p:txBody>
      </p:sp>
      <p:sp>
        <p:nvSpPr>
          <p:cNvPr id="1048692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02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693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694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7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695" name="TextBox 3"/>
          <p:cNvSpPr txBox="1"/>
          <p:nvPr/>
        </p:nvSpPr>
        <p:spPr>
          <a:xfrm>
            <a:off x="348970" y="363359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CSE</a:t>
            </a:r>
          </a:p>
        </p:txBody>
      </p:sp>
      <p:pic>
        <p:nvPicPr>
          <p:cNvPr id="2097174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696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Pollution Prevention Opportunities</a:t>
            </a:r>
            <a:endParaRPr lang="en-US" sz="19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97" name="Content Placeholder 2"/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 Recovery: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Recovery: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Treat and reuse wastewater.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Chemical Recovery: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Recover chromium and other chemicals for reuse.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Recovery: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Utilize biogas from anaerobic digestion of organic waste.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Recovery: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Convert waste into useful by-products (e.g., gelatin from trimmings).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1" name="Rectangle"/>
          <p:cNvSpPr/>
          <p:nvPr/>
        </p:nvSpPr>
        <p:spPr>
          <a:xfrm flipH="1">
            <a:off x="-61376" y="0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702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06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703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704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75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705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CSE</a:t>
            </a:r>
          </a:p>
        </p:txBody>
      </p:sp>
      <p:pic>
        <p:nvPicPr>
          <p:cNvPr id="2097176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706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Dairy Industry Waste</a:t>
            </a:r>
            <a:endParaRPr lang="en-US" sz="66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707" name="Content Placeholder 2"/>
          <p:cNvSpPr>
            <a:spLocks noGrp="1"/>
          </p:cNvSpPr>
          <p:nvPr>
            <p:ph idx="1"/>
          </p:nvPr>
        </p:nvSpPr>
        <p:spPr>
          <a:xfrm>
            <a:off x="2833864" y="1666240"/>
            <a:ext cx="8519935" cy="5002759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Waste Generated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Wastewater: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Rich in fats, proteins, lactose, and cleaning agents.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Solid Waste: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Includes sludge, packaging, and whey by-products.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 Emissions: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Odor and volatile organic compounds.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Impact</a:t>
            </a:r>
            <a:endParaRPr lang="en-US" sz="1800" b="1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BOD and COD affect water bodies.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Nutrient runoff leads to eutrophication.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Improper disposal contaminates soil and water.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Greenhouse gas emissions from energy use.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500"/>
            <a:ext cx="12216000" cy="68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1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712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10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713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714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77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715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CSE</a:t>
            </a:r>
          </a:p>
        </p:txBody>
      </p:sp>
      <p:pic>
        <p:nvPicPr>
          <p:cNvPr id="2097178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716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940953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Waste Audit Procedures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717" name="Content Placeholder 2"/>
          <p:cNvSpPr>
            <a:spLocks noGrp="1"/>
          </p:cNvSpPr>
          <p:nvPr>
            <p:ph idx="1"/>
          </p:nvPr>
        </p:nvSpPr>
        <p:spPr>
          <a:xfrm>
            <a:off x="2833864" y="1474470"/>
            <a:ext cx="8519935" cy="4702493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Wastewater Management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Pre-treatment: Screening and removal of solids.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treatment: Fats, oils, and grease (FOG) separation.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Biological treatment for organic content.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methods: Membrane filtration, wetlands.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Solid Waste Analysis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Categorize into recyclable, biodegradable, and hazardous.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composting and animal feed options.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Minimize and recycle packaging waste.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1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722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14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723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724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79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725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CSE</a:t>
            </a:r>
          </a:p>
        </p:txBody>
      </p:sp>
      <p:pic>
        <p:nvPicPr>
          <p:cNvPr id="2097180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726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903875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Pollution Prevention Opportunities</a:t>
            </a:r>
            <a:endParaRPr lang="en-US" sz="19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727" name="Content Placeholder 2"/>
          <p:cNvSpPr>
            <a:spLocks noGrp="1"/>
          </p:cNvSpPr>
          <p:nvPr>
            <p:ph idx="1"/>
          </p:nvPr>
        </p:nvSpPr>
        <p:spPr>
          <a:xfrm>
            <a:off x="2833864" y="1634125"/>
            <a:ext cx="8519935" cy="4858750"/>
          </a:xfrm>
        </p:spPr>
        <p:txBody>
          <a:bodyPr>
            <a:normAutofit/>
          </a:bodyPr>
          <a:lstStyle/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Wastewater Treatment Innovations</a:t>
            </a:r>
          </a:p>
          <a:p>
            <a:pPr lvl="1">
              <a:lnSpc>
                <a:spcPct val="150000"/>
              </a:lnSpc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Anaerobic digestion for biogas production.</a:t>
            </a:r>
          </a:p>
          <a:p>
            <a:pPr lvl="1">
              <a:lnSpc>
                <a:spcPct val="150000"/>
              </a:lnSpc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oxidation for persistent pollutants.</a:t>
            </a:r>
          </a:p>
          <a:p>
            <a:pPr lvl="1">
              <a:lnSpc>
                <a:spcPct val="150000"/>
              </a:lnSpc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of natural filtration systems like wetlands.</a:t>
            </a:r>
          </a:p>
          <a:p>
            <a:pPr marL="914400" lvl="2" indent="0">
              <a:lnSpc>
                <a:spcPct val="150000"/>
              </a:lnSpc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By-product Utilization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whey into protein concentrates.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sludge in biogas plants or as fertilizer.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Recover milk solids for additional processing.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1" name="Rectangle"/>
          <p:cNvSpPr/>
          <p:nvPr/>
        </p:nvSpPr>
        <p:spPr>
          <a:xfrm flipH="1">
            <a:off x="0" y="0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 dirty="0"/>
          </a:p>
        </p:txBody>
      </p:sp>
      <p:sp>
        <p:nvSpPr>
          <p:cNvPr id="1048732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18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733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734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81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735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CSE</a:t>
            </a:r>
          </a:p>
        </p:txBody>
      </p:sp>
      <p:pic>
        <p:nvPicPr>
          <p:cNvPr id="2097182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736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Pollution Prevention Opportunities</a:t>
            </a:r>
            <a:endParaRPr lang="en-US" sz="19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737" name="Content Placeholder 2"/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Recovery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Biogas generation from organic waste.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 recovery systems for energy savings.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combined heat and power (CHP) systems.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2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743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23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744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745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8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746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184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747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</a:t>
            </a: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cement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industry</a:t>
            </a:r>
            <a:endParaRPr lang="en-US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748" name="Content Placeholder 1"/>
          <p:cNvSpPr>
            <a:spLocks noGrp="1" noChangeArrowheads="1"/>
          </p:cNvSpPr>
          <p:nvPr>
            <p:ph idx="1"/>
          </p:nvPr>
        </p:nvSpPr>
        <p:spPr bwMode="auto">
          <a:xfrm>
            <a:off x="2846835" y="1587340"/>
            <a:ext cx="8506964" cy="235839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Waste audits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the cement industry focus on evaluating the types, amounts, and Environmental impact of waste generated during production.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goal is to identify areas for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waste reduction, reuse, and recycling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improve sustainability.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48749" name="Rectangle 2"/>
          <p:cNvSpPr>
            <a:spLocks noChangeArrowheads="1"/>
          </p:cNvSpPr>
          <p:nvPr/>
        </p:nvSpPr>
        <p:spPr bwMode="auto">
          <a:xfrm>
            <a:off x="2930282" y="3465490"/>
            <a:ext cx="8506964" cy="19583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Types of waste: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Solid waste: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cement kiln dust (CKD), broken machinery, and scrap materials.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Liquid waste: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wastewater from cleaning and cooling systems.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Gaseous emissions: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co₂,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nox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particulate matter.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3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754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27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755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756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85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757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186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758" name="Title 1"/>
          <p:cNvSpPr>
            <a:spLocks noGrp="1"/>
          </p:cNvSpPr>
          <p:nvPr>
            <p:ph type="title"/>
          </p:nvPr>
        </p:nvSpPr>
        <p:spPr>
          <a:xfrm>
            <a:off x="2640339" y="49101"/>
            <a:ext cx="8663385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Waste audit procedures</a:t>
            </a:r>
            <a:endParaRPr lang="en-US" sz="6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759" name="Content Placeholder 2"/>
          <p:cNvSpPr>
            <a:spLocks noGrp="1"/>
          </p:cNvSpPr>
          <p:nvPr>
            <p:ph idx="1"/>
          </p:nvPr>
        </p:nvSpPr>
        <p:spPr>
          <a:xfrm>
            <a:off x="2591513" y="1253329"/>
            <a:ext cx="8519935" cy="435133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IN" b="1" dirty="0"/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waste streams:</a:t>
            </a:r>
            <a:r>
              <a:rPr lang="en-I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catalog</a:t>
            </a:r>
            <a:r>
              <a:rPr lang="en-I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all types of waste generated.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 waste quantities:</a:t>
            </a:r>
            <a:r>
              <a:rPr lang="en-I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quantify waste volumes through sampling and monitoring.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7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Analyze</a:t>
            </a:r>
            <a:r>
              <a:rPr lang="en-IN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waste:</a:t>
            </a:r>
            <a:r>
              <a:rPr lang="en-I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determine sources, disposal methods, and opportunities for waste reduction.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 findings:</a:t>
            </a:r>
            <a:r>
              <a:rPr lang="en-I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propose solutions for improving waste management and sustainability.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N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Emission monitoring: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monitoring:</a:t>
            </a:r>
            <a:r>
              <a:rPr lang="en-I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 technologies like continuous emission monitoring systems (CEMS).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 pollutants:</a:t>
            </a:r>
            <a:r>
              <a:rPr lang="en-I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monitor gases like co₂, </a:t>
            </a:r>
            <a:r>
              <a:rPr lang="en-IN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nox</a:t>
            </a:r>
            <a:r>
              <a:rPr lang="en-I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sox</a:t>
            </a:r>
            <a:r>
              <a:rPr lang="en-I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particulate matter.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Compliance:</a:t>
            </a:r>
            <a:r>
              <a:rPr lang="en-I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ensure emissions meet regulatory standards to reduce environmental impact.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 testing:</a:t>
            </a:r>
            <a:r>
              <a:rPr lang="en-I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conduct periodic inspections and tests for accurate data.</a:t>
            </a:r>
            <a:endParaRPr lang="en-IN" sz="7200" dirty="0"/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3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764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31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765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766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87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767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188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768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Pollution prevention opportunities:</a:t>
            </a:r>
            <a:b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6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769" name="Content Placeholder 2"/>
          <p:cNvSpPr>
            <a:spLocks noGrp="1"/>
          </p:cNvSpPr>
          <p:nvPr>
            <p:ph idx="1"/>
          </p:nvPr>
        </p:nvSpPr>
        <p:spPr>
          <a:xfrm>
            <a:off x="2833864" y="1253329"/>
            <a:ext cx="8519935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Waste minimization: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reduce waste at the source to prevent pollution.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Cleaner production: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 energy-efficient technologies and cleaner processes.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Eco-friendly materials: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replace harmful materials with safer, more sustainable options.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optimization: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continuously improve production processes to reduce emissions and waste.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3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774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35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775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776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89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777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190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778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Chemical Industry Waste:</a:t>
            </a:r>
            <a:b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6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779" name="Content Placeholder 2"/>
          <p:cNvSpPr>
            <a:spLocks noGrp="1"/>
          </p:cNvSpPr>
          <p:nvPr>
            <p:ph idx="1"/>
          </p:nvPr>
        </p:nvSpPr>
        <p:spPr>
          <a:xfrm>
            <a:off x="2815709" y="1268999"/>
            <a:ext cx="8519935" cy="5223875"/>
          </a:xfrm>
        </p:spPr>
        <p:txBody>
          <a:bodyPr>
            <a:normAutofit fontScale="64286" lnSpcReduction="20000"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chemical industry generates a wide range of waste products, including hazardous and non-hazardous waste.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Waste audits are crucial to monitor the quantity, type, and impact of chemical waste generated.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Goals include reducing waste, preventing pollution, and improving sustainability.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waste generated:</a:t>
            </a:r>
          </a:p>
          <a:p>
            <a:pPr marL="0" indent="0">
              <a:lnSpc>
                <a:spcPct val="120000"/>
              </a:lnSpc>
              <a:buNone/>
            </a:pP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Hazardous waste: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includes toxic by-products, solvents, acids, and heavy metals.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Non-hazardous waste: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organic residues, spent catalysts, and packaging waste.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Gaseous emissions: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vocs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(volatile organic compounds), methane, and carbon monoxide.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3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784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39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785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786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91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787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192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788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Waste audit procedures:</a:t>
            </a:r>
            <a:b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6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789" name="Content Placeholder 2"/>
          <p:cNvSpPr>
            <a:spLocks noGrp="1"/>
          </p:cNvSpPr>
          <p:nvPr>
            <p:ph idx="1"/>
          </p:nvPr>
        </p:nvSpPr>
        <p:spPr>
          <a:xfrm>
            <a:off x="2629665" y="1027906"/>
            <a:ext cx="8519935" cy="4351338"/>
          </a:xfrm>
        </p:spPr>
        <p:txBody>
          <a:bodyPr>
            <a:normAutofit fontScale="96429"/>
          </a:bodyPr>
          <a:lstStyle/>
          <a:p>
            <a:pPr marL="0" indent="0">
              <a:buNone/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waste streams: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catalog the types and sources of waste generated in the chemical processes.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 quantities: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quantify the amount of waste produced at various stages of production.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disposal methods: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evaluate current disposal methods and identify opportunities for improvement.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Audit report: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propose solutions for waste reduction, reuse, and recycling.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3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794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43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795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796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9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797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194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798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Pollution prevention opportunities:</a:t>
            </a:r>
            <a:b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6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799" name="Content Placeholder 2"/>
          <p:cNvSpPr>
            <a:spLocks noGrp="1"/>
          </p:cNvSpPr>
          <p:nvPr>
            <p:ph idx="1"/>
          </p:nvPr>
        </p:nvSpPr>
        <p:spPr>
          <a:xfrm>
            <a:off x="2652499" y="1197437"/>
            <a:ext cx="8519935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waste at source: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 changes in production processes to reduce waste generation.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Cleaner production techniques: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adopt technologies that minimize waste and reduce harmful emissions.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Eco-friendly materials: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 safer and more sustainable materials to replace toxic chemicals.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Closed-loop systems: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recycle materials within the system to reduce environmental impact.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4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805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48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806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807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95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808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196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809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Definition and Importance of Transboundary Movement of Hazardous Wastes</a:t>
            </a:r>
            <a:endParaRPr lang="en-US" sz="9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810" name="Content Placeholder 2"/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Definition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Transportation of hazardous waste across international borders for disposal, recycling, or treatment.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Importance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marR="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Environmental Protection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Prevents pollution and protects ecosystems.</a:t>
            </a:r>
          </a:p>
          <a:p>
            <a:pPr marL="742950" marR="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Public Health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Reduces health risks from toxic exposure.</a:t>
            </a:r>
          </a:p>
          <a:p>
            <a:pPr marL="742950" marR="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Global Responsibility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Shared duty for sustainable waste management.</a:t>
            </a:r>
          </a:p>
          <a:p>
            <a:pPr marL="742950" marR="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Economic Considerations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Avoids costly clean-up and legal liabilities.</a:t>
            </a:r>
          </a:p>
          <a:p>
            <a:pPr algn="just"/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197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5548" y="4771405"/>
            <a:ext cx="2095500" cy="2114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600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64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601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602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55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603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156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604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GB" sz="32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Definition of Waste Audits</a:t>
            </a:r>
            <a:endParaRPr lang="en-US" sz="9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605" name="Content Placeholder 2"/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/>
          <a:lstStyle/>
          <a:p>
            <a:pPr marL="342900" marR="0" lvl="0" indent="-342900">
              <a:lnSpc>
                <a:spcPct val="115000"/>
              </a:lnSpc>
              <a:spcBef>
                <a:spcPts val="1200"/>
              </a:spcBef>
              <a:buFont typeface="Arial" panose="020B0604020202020204" pitchFamily="34" charset="0"/>
              <a:buChar char="●"/>
            </a:pP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Evaluates waste management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Reduces costs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1200"/>
              </a:spcAft>
              <a:buFont typeface="Arial" panose="020B0604020202020204" pitchFamily="34" charset="0"/>
              <a:buChar char="●"/>
            </a:pP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Ensures compliance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2.png">
            <a:extLst>
              <a:ext uri="{FF2B5EF4-FFF2-40B4-BE49-F238E27FC236}">
                <a16:creationId xmlns:a16="http://schemas.microsoft.com/office/drawing/2014/main" id="{445CE728-1FFF-D6DF-49AA-D866BB7C56E3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6124508" y="3232873"/>
            <a:ext cx="5229291" cy="3625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4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815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52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816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817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98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818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199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819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Regulations Governing Transboundary Movement</a:t>
            </a:r>
            <a:endParaRPr lang="en-US" sz="9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820" name="Content Placeholder 2"/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Basel Convention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Key treaty to reduce hazardous waste movement, requiring prior informed consent.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EU Waste Shipment Regulation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Governs waste movement within/outside the EU, ensuring environmentally sound management.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National Regulations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Countries have specific laws complementing international treaties.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200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805" y="4509000"/>
            <a:ext cx="3523497" cy="23489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97201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5463" y="4226017"/>
            <a:ext cx="2469462" cy="257235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4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825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56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826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827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202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828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203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829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Procedures for Compliance</a:t>
            </a:r>
            <a:endParaRPr lang="en-US" sz="9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830" name="Content Placeholder 2"/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Notification and Consent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Exporters must notify authorities and obtain consent from importing countries.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Documentation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Essential records include waste manifests and contracts.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Tracking and Reporting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Movement must be tracked and reported to ensure compliance.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Compliance with Destination Regulations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Ensure waste meets importing country standards.</a:t>
            </a: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204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1554" y="4529468"/>
            <a:ext cx="4022245" cy="22636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4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835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60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836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837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205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838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206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839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US" sz="3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Case Studies and Examples</a:t>
            </a:r>
            <a:endParaRPr lang="en-US" sz="9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840" name="Content Placeholder 2"/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Basel Convention Case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Illegal export of hazardous waste from the U.S. to Africa highlighted enforcement needs.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EU Waste Shipment Regulation Example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Legal actions against a member state for improper waste export.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E-Waste Trade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Significant issue with improper management leading to environmental and health impacts.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207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5324" y="4656437"/>
            <a:ext cx="3175724" cy="21150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4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845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64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846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847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208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848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209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849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Overview of Disposal Methods</a:t>
            </a:r>
            <a:endParaRPr lang="en-US" sz="9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850" name="Content Placeholder 2"/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Landfill Disposal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Containment in engineered landfills; requires monitoring and strict regulations.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Incineration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High-temperature burning to reduce volume and toxicity; requires emission control.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Recycling and Recovery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Processing to reclaim resources; must comply with safety regulations.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210" name="Picture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16001" y="3978001"/>
            <a:ext cx="288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2" descr="Cartoon gif. Tom from Tom and Jerry wearing a pink ruffly apron and matching bonnet, multitasks, arms and legs moving frantically while dusting and vacuuming and sweeping dirt into a dustpan all at the same time, his face at peace and unworried.">
            <a:extLst>
              <a:ext uri="{FF2B5EF4-FFF2-40B4-BE49-F238E27FC236}">
                <a16:creationId xmlns:a16="http://schemas.microsoft.com/office/drawing/2014/main" id="{8B3EC6F1-511B-1B72-4E60-733E05DE2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192" y="4095567"/>
            <a:ext cx="4707863" cy="264486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4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855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68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856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857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211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858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212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859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Best Practices for Hazardous Waste Disposal</a:t>
            </a:r>
            <a:endParaRPr lang="en-US" sz="9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860" name="Content Placeholder 2"/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/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Characterization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Identify waste composition and hazards.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Segregation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Separate hazardous from non-hazardous waste.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Documentation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Maintain thorough records for compliance.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Training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Educate personnel on safe handling and disposal.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Emergency Preparedness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Implement response plans for spills or accidents.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213" name="Picture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04799" y="4508998"/>
            <a:ext cx="2349000" cy="234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97214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4688" y="4251226"/>
            <a:ext cx="2349000" cy="238477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4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865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72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866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867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215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868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216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869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Regulatory Compliance and Standards</a:t>
            </a:r>
            <a:endParaRPr lang="en-US" sz="9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870" name="Content Placeholder 2"/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Overview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Compliance is essential for safe hazardous waste disposal.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Key Regulations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marR="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RCRA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Governs hazardous waste management in the U.S.</a:t>
            </a:r>
          </a:p>
          <a:p>
            <a:pPr marL="742950" marR="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Basel Convention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Regulates transboundary waste movement.</a:t>
            </a:r>
          </a:p>
          <a:p>
            <a:pPr marL="742950" marR="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EU Waste Framework Directive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Sets waste management principles in the EU.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Compliance Requirements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Labeling, storage, disposal, and reporting standards.</a:t>
            </a:r>
          </a:p>
          <a:p>
            <a:pPr algn="just"/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217" name="Picture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35900" y="4869000"/>
            <a:ext cx="1989000" cy="198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4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875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76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876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877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218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878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219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879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</a:t>
            </a:r>
            <a:endParaRPr lang="en-US" sz="9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880" name="Content Placeholder 2"/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Summary of Key Points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Effective disposal is crucial for health and environmental protection.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Importance of Waste Audits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Identify improvements and promote sustainability.</a:t>
            </a: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Call to Action for Industries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Develop comprehensive waste management plans and adopt pollution prevention measures.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220" name="Picture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80764" y="3984965"/>
            <a:ext cx="2873035" cy="28730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4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885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80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886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887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221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888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222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889" name="Title 1"/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 fontScale="90000"/>
          </a:bodyPr>
          <a:lstStyle/>
          <a:p>
            <a:endParaRPr lang="en-US" sz="9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97223" name="Content Placeholder 2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296000" y="1666240"/>
            <a:ext cx="4351338" cy="4351338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1E654-ED81-F83B-8329-F03C56334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Rectangle">
            <a:extLst>
              <a:ext uri="{FF2B5EF4-FFF2-40B4-BE49-F238E27FC236}">
                <a16:creationId xmlns:a16="http://schemas.microsoft.com/office/drawing/2014/main" id="{48A045A0-ABAC-65FE-7BF0-C05A82565EB9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600" name="Rectangle">
            <a:extLst>
              <a:ext uri="{FF2B5EF4-FFF2-40B4-BE49-F238E27FC236}">
                <a16:creationId xmlns:a16="http://schemas.microsoft.com/office/drawing/2014/main" id="{3D0606BA-C20D-4AE2-9D2E-1F68984F8996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64" name="Group 19">
            <a:extLst>
              <a:ext uri="{FF2B5EF4-FFF2-40B4-BE49-F238E27FC236}">
                <a16:creationId xmlns:a16="http://schemas.microsoft.com/office/drawing/2014/main" id="{7B5EE4E3-2EEC-E9C6-1E20-0AF29FF40A03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601" name="Rectangle">
              <a:extLst>
                <a:ext uri="{FF2B5EF4-FFF2-40B4-BE49-F238E27FC236}">
                  <a16:creationId xmlns:a16="http://schemas.microsoft.com/office/drawing/2014/main" id="{A522D0AB-E689-8B82-5A86-C6F4B59BF3A6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602" name="Rectangle">
              <a:extLst>
                <a:ext uri="{FF2B5EF4-FFF2-40B4-BE49-F238E27FC236}">
                  <a16:creationId xmlns:a16="http://schemas.microsoft.com/office/drawing/2014/main" id="{35FD6CC9-C5A0-ADE0-37F6-C879FA149BFE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55" name="Image" descr="Image">
              <a:extLst>
                <a:ext uri="{FF2B5EF4-FFF2-40B4-BE49-F238E27FC236}">
                  <a16:creationId xmlns:a16="http://schemas.microsoft.com/office/drawing/2014/main" id="{2E372584-9778-AC01-0C83-2754DB3D7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603" name="TextBox 3">
            <a:extLst>
              <a:ext uri="{FF2B5EF4-FFF2-40B4-BE49-F238E27FC236}">
                <a16:creationId xmlns:a16="http://schemas.microsoft.com/office/drawing/2014/main" id="{15CAE40C-5490-480B-B1C0-3B657E3E8842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156" name="Picture 6">
            <a:extLst>
              <a:ext uri="{FF2B5EF4-FFF2-40B4-BE49-F238E27FC236}">
                <a16:creationId xmlns:a16="http://schemas.microsoft.com/office/drawing/2014/main" id="{BB9C6FB7-6232-922E-FEDB-EE82B2EFE51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604" name="Title 1">
            <a:extLst>
              <a:ext uri="{FF2B5EF4-FFF2-40B4-BE49-F238E27FC236}">
                <a16:creationId xmlns:a16="http://schemas.microsoft.com/office/drawing/2014/main" id="{C54FEB98-BFC9-D036-DEA2-4A01A24F3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GB" sz="32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Importance of Pollution Prevention</a:t>
            </a:r>
            <a:endParaRPr lang="en-US" sz="199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605" name="Content Placeholder 2">
            <a:extLst>
              <a:ext uri="{FF2B5EF4-FFF2-40B4-BE49-F238E27FC236}">
                <a16:creationId xmlns:a16="http://schemas.microsoft.com/office/drawing/2014/main" id="{4BB1889F-1275-E393-B6CE-BF2288FE5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/>
          <a:lstStyle/>
          <a:p>
            <a:pPr marL="342900" marR="0" lvl="0" indent="-342900">
              <a:lnSpc>
                <a:spcPct val="115000"/>
              </a:lnSpc>
              <a:spcBef>
                <a:spcPts val="1200"/>
              </a:spcBef>
              <a:buFont typeface="Arial" panose="020B0604020202020204" pitchFamily="34" charset="0"/>
              <a:buChar char="●"/>
            </a:pP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Minimizes environmental harm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Conserves resources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1200"/>
              </a:spcAft>
              <a:buFont typeface="Arial" panose="020B0604020202020204" pitchFamily="34" charset="0"/>
              <a:buChar char="●"/>
            </a:pP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Enhances public image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574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FBB80-A5D9-F8D1-94C9-B835D9629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Rectangle">
            <a:extLst>
              <a:ext uri="{FF2B5EF4-FFF2-40B4-BE49-F238E27FC236}">
                <a16:creationId xmlns:a16="http://schemas.microsoft.com/office/drawing/2014/main" id="{187559FD-BC7D-D226-DBA3-A92B92FD9AFE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600" name="Rectangle">
            <a:extLst>
              <a:ext uri="{FF2B5EF4-FFF2-40B4-BE49-F238E27FC236}">
                <a16:creationId xmlns:a16="http://schemas.microsoft.com/office/drawing/2014/main" id="{03E0A2D1-6113-F893-0501-831D5D4E71C8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64" name="Group 19">
            <a:extLst>
              <a:ext uri="{FF2B5EF4-FFF2-40B4-BE49-F238E27FC236}">
                <a16:creationId xmlns:a16="http://schemas.microsoft.com/office/drawing/2014/main" id="{BA2C3016-58C1-3FDE-842B-F00305602410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601" name="Rectangle">
              <a:extLst>
                <a:ext uri="{FF2B5EF4-FFF2-40B4-BE49-F238E27FC236}">
                  <a16:creationId xmlns:a16="http://schemas.microsoft.com/office/drawing/2014/main" id="{B74CD0F8-CD1D-6491-E66C-5EC9C8F04204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602" name="Rectangle">
              <a:extLst>
                <a:ext uri="{FF2B5EF4-FFF2-40B4-BE49-F238E27FC236}">
                  <a16:creationId xmlns:a16="http://schemas.microsoft.com/office/drawing/2014/main" id="{73D902F2-B34A-4DEF-8016-2FD803A063DD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55" name="Image" descr="Image">
              <a:extLst>
                <a:ext uri="{FF2B5EF4-FFF2-40B4-BE49-F238E27FC236}">
                  <a16:creationId xmlns:a16="http://schemas.microsoft.com/office/drawing/2014/main" id="{DAE5D267-DBED-3581-9F89-8889C7867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603" name="TextBox 3">
            <a:extLst>
              <a:ext uri="{FF2B5EF4-FFF2-40B4-BE49-F238E27FC236}">
                <a16:creationId xmlns:a16="http://schemas.microsoft.com/office/drawing/2014/main" id="{40B605BE-7E7B-2132-BFDA-55982751F988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156" name="Picture 6">
            <a:extLst>
              <a:ext uri="{FF2B5EF4-FFF2-40B4-BE49-F238E27FC236}">
                <a16:creationId xmlns:a16="http://schemas.microsoft.com/office/drawing/2014/main" id="{C896F701-206C-453C-6285-0E7C21757B1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604" name="Title 1">
            <a:extLst>
              <a:ext uri="{FF2B5EF4-FFF2-40B4-BE49-F238E27FC236}">
                <a16:creationId xmlns:a16="http://schemas.microsoft.com/office/drawing/2014/main" id="{58F5A07D-985F-EFCC-E25C-198AD97F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pPr marL="0" marR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sz="32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Overview of Industries Covered</a:t>
            </a:r>
            <a:endParaRPr lang="en-US" sz="32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605" name="Content Placeholder 2">
            <a:extLst>
              <a:ext uri="{FF2B5EF4-FFF2-40B4-BE49-F238E27FC236}">
                <a16:creationId xmlns:a16="http://schemas.microsoft.com/office/drawing/2014/main" id="{9D58294C-15A3-ED8B-1000-F67FA87AC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/>
          <a:lstStyle/>
          <a:p>
            <a:pPr marL="342900" marR="0" lvl="0" indent="-342900">
              <a:lnSpc>
                <a:spcPct val="115000"/>
              </a:lnSpc>
              <a:spcBef>
                <a:spcPts val="1200"/>
              </a:spcBef>
              <a:buFont typeface="Arial" panose="020B0604020202020204" pitchFamily="34" charset="0"/>
              <a:buChar char="●"/>
            </a:pP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Textile Industry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Sugar Industry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Pulp and Paper Industry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Electroplating Industry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Tanning Industry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Dairy Industry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Cement Industry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1200"/>
              </a:spcAft>
              <a:buFont typeface="Arial" panose="020B0604020202020204" pitchFamily="34" charset="0"/>
              <a:buChar char="●"/>
            </a:pPr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Chemical Industry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151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26434-C132-8D71-D7D6-B616D84FE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Rectangle">
            <a:extLst>
              <a:ext uri="{FF2B5EF4-FFF2-40B4-BE49-F238E27FC236}">
                <a16:creationId xmlns:a16="http://schemas.microsoft.com/office/drawing/2014/main" id="{F17CE122-A355-3107-4A76-02CAD158E214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600" name="Rectangle">
            <a:extLst>
              <a:ext uri="{FF2B5EF4-FFF2-40B4-BE49-F238E27FC236}">
                <a16:creationId xmlns:a16="http://schemas.microsoft.com/office/drawing/2014/main" id="{48180B23-0C55-77B7-0A3B-B37B899724EA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64" name="Group 19">
            <a:extLst>
              <a:ext uri="{FF2B5EF4-FFF2-40B4-BE49-F238E27FC236}">
                <a16:creationId xmlns:a16="http://schemas.microsoft.com/office/drawing/2014/main" id="{B24F229F-3135-0551-0193-4EB79DBD6ADB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601" name="Rectangle">
              <a:extLst>
                <a:ext uri="{FF2B5EF4-FFF2-40B4-BE49-F238E27FC236}">
                  <a16:creationId xmlns:a16="http://schemas.microsoft.com/office/drawing/2014/main" id="{CBCFEF01-D87D-3CD4-BFCA-A6FF70D80ACD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602" name="Rectangle">
              <a:extLst>
                <a:ext uri="{FF2B5EF4-FFF2-40B4-BE49-F238E27FC236}">
                  <a16:creationId xmlns:a16="http://schemas.microsoft.com/office/drawing/2014/main" id="{186EF9B2-8529-35BB-1471-18D1C6A87E07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55" name="Image" descr="Image">
              <a:extLst>
                <a:ext uri="{FF2B5EF4-FFF2-40B4-BE49-F238E27FC236}">
                  <a16:creationId xmlns:a16="http://schemas.microsoft.com/office/drawing/2014/main" id="{8AB16C88-AFEC-1257-5DA6-0FCCE7518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603" name="TextBox 3">
            <a:extLst>
              <a:ext uri="{FF2B5EF4-FFF2-40B4-BE49-F238E27FC236}">
                <a16:creationId xmlns:a16="http://schemas.microsoft.com/office/drawing/2014/main" id="{4DB18FE3-608B-54F7-E46A-9DD475AFE6F3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156" name="Picture 6">
            <a:extLst>
              <a:ext uri="{FF2B5EF4-FFF2-40B4-BE49-F238E27FC236}">
                <a16:creationId xmlns:a16="http://schemas.microsoft.com/office/drawing/2014/main" id="{2446FA56-B41F-7270-E1E9-4AAA1A09BEF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604" name="Title 1">
            <a:extLst>
              <a:ext uri="{FF2B5EF4-FFF2-40B4-BE49-F238E27FC236}">
                <a16:creationId xmlns:a16="http://schemas.microsoft.com/office/drawing/2014/main" id="{BD2DA38C-E0F6-A787-1DD0-721127EC3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Waste Audits in the Textile Industry </a:t>
            </a:r>
            <a:endParaRPr lang="en-US" sz="199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605" name="Content Placeholder 2">
            <a:extLst>
              <a:ext uri="{FF2B5EF4-FFF2-40B4-BE49-F238E27FC236}">
                <a16:creationId xmlns:a16="http://schemas.microsoft.com/office/drawing/2014/main" id="{02BFC602-CAF2-623F-82E7-BDB45137A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>
            <a:normAutofit/>
          </a:bodyPr>
          <a:lstStyle/>
          <a:p>
            <a:pPr marL="0" marR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Overview of Textile Waste</a:t>
            </a:r>
            <a:endParaRPr lang="en-US" sz="18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1200"/>
              </a:spcBef>
              <a:buFont typeface="Arial" panose="020B0604020202020204" pitchFamily="34" charset="0"/>
              <a:buChar char="●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Types: Water discharge, chemical runoff, energy waste.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1200"/>
              </a:spcAft>
              <a:buFont typeface="Arial" panose="020B0604020202020204" pitchFamily="34" charset="0"/>
              <a:buChar char="●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Impact: Pollutes water bodies, depletes oxygen, harms soil productivity.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Waste Audit Procedures</a:t>
            </a:r>
            <a:endParaRPr lang="en-US" sz="18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1200"/>
              </a:spcBef>
              <a:buFont typeface="Arial" panose="020B0604020202020204" pitchFamily="34" charset="0"/>
              <a:buChar char="●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Data: Gather waste data from processes like dyeing, sizing, and bleaching.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1200"/>
              </a:spcAft>
              <a:buFont typeface="Arial" panose="020B0604020202020204" pitchFamily="34" charset="0"/>
              <a:buChar char="●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Analysis: Evaluate waste composition and identify inefficiencies.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508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C2EFB-97AB-AF3A-9958-45F605191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Rectangle">
            <a:extLst>
              <a:ext uri="{FF2B5EF4-FFF2-40B4-BE49-F238E27FC236}">
                <a16:creationId xmlns:a16="http://schemas.microsoft.com/office/drawing/2014/main" id="{722752D5-420E-64DC-C5E1-0965FC2F022F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600" name="Rectangle">
            <a:extLst>
              <a:ext uri="{FF2B5EF4-FFF2-40B4-BE49-F238E27FC236}">
                <a16:creationId xmlns:a16="http://schemas.microsoft.com/office/drawing/2014/main" id="{0FD71777-2D20-E09B-1064-E164D05F18B5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64" name="Group 19">
            <a:extLst>
              <a:ext uri="{FF2B5EF4-FFF2-40B4-BE49-F238E27FC236}">
                <a16:creationId xmlns:a16="http://schemas.microsoft.com/office/drawing/2014/main" id="{52C4814D-BC35-255A-618C-7163A628ED93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601" name="Rectangle">
              <a:extLst>
                <a:ext uri="{FF2B5EF4-FFF2-40B4-BE49-F238E27FC236}">
                  <a16:creationId xmlns:a16="http://schemas.microsoft.com/office/drawing/2014/main" id="{66648793-83DD-30DC-924D-64D164073DCB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602" name="Rectangle">
              <a:extLst>
                <a:ext uri="{FF2B5EF4-FFF2-40B4-BE49-F238E27FC236}">
                  <a16:creationId xmlns:a16="http://schemas.microsoft.com/office/drawing/2014/main" id="{BC0F72A0-B157-CD8A-FADC-8F0966B80CE4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55" name="Image" descr="Image">
              <a:extLst>
                <a:ext uri="{FF2B5EF4-FFF2-40B4-BE49-F238E27FC236}">
                  <a16:creationId xmlns:a16="http://schemas.microsoft.com/office/drawing/2014/main" id="{A16B8BB1-C1D1-C639-CF3B-048D1AC0E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603" name="TextBox 3">
            <a:extLst>
              <a:ext uri="{FF2B5EF4-FFF2-40B4-BE49-F238E27FC236}">
                <a16:creationId xmlns:a16="http://schemas.microsoft.com/office/drawing/2014/main" id="{D9EBC249-ADCE-AE39-121E-2E22275F4C71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156" name="Picture 6">
            <a:extLst>
              <a:ext uri="{FF2B5EF4-FFF2-40B4-BE49-F238E27FC236}">
                <a16:creationId xmlns:a16="http://schemas.microsoft.com/office/drawing/2014/main" id="{54625912-AB15-4378-DF38-DDEC8082CEF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604" name="Title 1">
            <a:extLst>
              <a:ext uri="{FF2B5EF4-FFF2-40B4-BE49-F238E27FC236}">
                <a16:creationId xmlns:a16="http://schemas.microsoft.com/office/drawing/2014/main" id="{E0048E87-3DC9-6885-B798-DAE7CEA4B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Waste Audits in the Textile Industry </a:t>
            </a:r>
            <a:endParaRPr lang="en-US" sz="199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605" name="Content Placeholder 2">
            <a:extLst>
              <a:ext uri="{FF2B5EF4-FFF2-40B4-BE49-F238E27FC236}">
                <a16:creationId xmlns:a16="http://schemas.microsoft.com/office/drawing/2014/main" id="{68437299-6FF3-2CDB-92A7-7A82EAFC9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>
            <a:normAutofit/>
          </a:bodyPr>
          <a:lstStyle/>
          <a:p>
            <a:pPr marL="0" marR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Pollution Prevention Opportunities</a:t>
            </a:r>
            <a:endParaRPr lang="en-US" sz="18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1200"/>
              </a:spcBef>
              <a:buFont typeface="Arial" panose="020B0604020202020204" pitchFamily="34" charset="0"/>
              <a:buChar char="●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Water: Reduce and recycle water in processes like dyeing and washing.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Chemicals: Replace toxic substances with eco-friendly alternatives.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1200"/>
              </a:spcAft>
              <a:buFont typeface="Arial" panose="020B0604020202020204" pitchFamily="34" charset="0"/>
              <a:buChar char="●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Practices: Implement air dyeing, reuse treated effluents, and adopt best practices.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1.png">
            <a:extLst>
              <a:ext uri="{FF2B5EF4-FFF2-40B4-BE49-F238E27FC236}">
                <a16:creationId xmlns:a16="http://schemas.microsoft.com/office/drawing/2014/main" id="{94B7FB66-6A99-30E3-EE8A-994A7F68556B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8125227" y="3789000"/>
            <a:ext cx="3225437" cy="30689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63022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F35CD-6A11-17F1-A64D-671B0394F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Rectangle">
            <a:extLst>
              <a:ext uri="{FF2B5EF4-FFF2-40B4-BE49-F238E27FC236}">
                <a16:creationId xmlns:a16="http://schemas.microsoft.com/office/drawing/2014/main" id="{3E0DEACA-6383-ECBE-F45E-A0C89D859980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600" name="Rectangle">
            <a:extLst>
              <a:ext uri="{FF2B5EF4-FFF2-40B4-BE49-F238E27FC236}">
                <a16:creationId xmlns:a16="http://schemas.microsoft.com/office/drawing/2014/main" id="{1E9992E9-71F4-258F-8AA2-0B350DED3141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64" name="Group 19">
            <a:extLst>
              <a:ext uri="{FF2B5EF4-FFF2-40B4-BE49-F238E27FC236}">
                <a16:creationId xmlns:a16="http://schemas.microsoft.com/office/drawing/2014/main" id="{412121A2-E7A9-8E5F-A53B-5CB9B6C9DD09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601" name="Rectangle">
              <a:extLst>
                <a:ext uri="{FF2B5EF4-FFF2-40B4-BE49-F238E27FC236}">
                  <a16:creationId xmlns:a16="http://schemas.microsoft.com/office/drawing/2014/main" id="{F5061DED-C6FC-E5FF-5DA1-A193C60E2831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602" name="Rectangle">
              <a:extLst>
                <a:ext uri="{FF2B5EF4-FFF2-40B4-BE49-F238E27FC236}">
                  <a16:creationId xmlns:a16="http://schemas.microsoft.com/office/drawing/2014/main" id="{286F7CD5-DE9B-AF79-8F0D-A225E55058B5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55" name="Image" descr="Image">
              <a:extLst>
                <a:ext uri="{FF2B5EF4-FFF2-40B4-BE49-F238E27FC236}">
                  <a16:creationId xmlns:a16="http://schemas.microsoft.com/office/drawing/2014/main" id="{AE15757C-21C2-5230-7A8E-1888CB6B0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603" name="TextBox 3">
            <a:extLst>
              <a:ext uri="{FF2B5EF4-FFF2-40B4-BE49-F238E27FC236}">
                <a16:creationId xmlns:a16="http://schemas.microsoft.com/office/drawing/2014/main" id="{4B321BDD-34ED-E49C-00A9-D26434B936D9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156" name="Picture 6">
            <a:extLst>
              <a:ext uri="{FF2B5EF4-FFF2-40B4-BE49-F238E27FC236}">
                <a16:creationId xmlns:a16="http://schemas.microsoft.com/office/drawing/2014/main" id="{B7A10F2D-422C-F1FA-00C1-80A1B870F6F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604" name="Title 1">
            <a:extLst>
              <a:ext uri="{FF2B5EF4-FFF2-40B4-BE49-F238E27FC236}">
                <a16:creationId xmlns:a16="http://schemas.microsoft.com/office/drawing/2014/main" id="{C43385E3-0E82-5F1D-3E87-A0A0EEF32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Waste Audits in the Sugar Industry </a:t>
            </a:r>
            <a:endParaRPr lang="en-US" sz="413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605" name="Content Placeholder 2">
            <a:extLst>
              <a:ext uri="{FF2B5EF4-FFF2-40B4-BE49-F238E27FC236}">
                <a16:creationId xmlns:a16="http://schemas.microsoft.com/office/drawing/2014/main" id="{87152EB3-BC46-BA49-42D1-E05B680C0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>
            <a:normAutofit/>
          </a:bodyPr>
          <a:lstStyle/>
          <a:p>
            <a:pPr marL="0" marR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Overview of Sugar Waste</a:t>
            </a:r>
            <a:endParaRPr lang="en-US" sz="18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1200"/>
              </a:spcBef>
              <a:buFont typeface="Arial" panose="020B0604020202020204" pitchFamily="34" charset="0"/>
              <a:buChar char="●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Waste types: Water, effluents, sludge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1200"/>
              </a:spcAft>
              <a:buFont typeface="Arial" panose="020B0604020202020204" pitchFamily="34" charset="0"/>
              <a:buChar char="●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Environmental impact: Pollution, soil degradation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Waste Audit Procedures</a:t>
            </a:r>
            <a:endParaRPr lang="en-US" sz="18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1200"/>
              </a:spcBef>
              <a:buFont typeface="Arial" panose="020B0604020202020204" pitchFamily="34" charset="0"/>
              <a:buChar char="●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Monitoring: Freshwater usage tracking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1200"/>
              </a:spcAft>
              <a:buFont typeface="Arial" panose="020B0604020202020204" pitchFamily="34" charset="0"/>
              <a:buChar char="●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Effluents: </a:t>
            </a:r>
            <a:r>
              <a:rPr lang="en-GB" sz="1800" b="1" u="none" strike="noStrike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Analyzing</a:t>
            </a: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waste generation patterns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49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99218-C5BD-A8AB-473D-5099D1B00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Rectangle">
            <a:extLst>
              <a:ext uri="{FF2B5EF4-FFF2-40B4-BE49-F238E27FC236}">
                <a16:creationId xmlns:a16="http://schemas.microsoft.com/office/drawing/2014/main" id="{4A718CA6-4788-9035-1ADA-A977B4B3982E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1048600" name="Rectangle">
            <a:extLst>
              <a:ext uri="{FF2B5EF4-FFF2-40B4-BE49-F238E27FC236}">
                <a16:creationId xmlns:a16="http://schemas.microsoft.com/office/drawing/2014/main" id="{BCDA744D-E52D-112B-5ACA-41862B991B96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64" name="Group 19">
            <a:extLst>
              <a:ext uri="{FF2B5EF4-FFF2-40B4-BE49-F238E27FC236}">
                <a16:creationId xmlns:a16="http://schemas.microsoft.com/office/drawing/2014/main" id="{CA9884D2-FD4C-D787-05E7-C766F78FEC9E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1048601" name="Rectangle">
              <a:extLst>
                <a:ext uri="{FF2B5EF4-FFF2-40B4-BE49-F238E27FC236}">
                  <a16:creationId xmlns:a16="http://schemas.microsoft.com/office/drawing/2014/main" id="{4CC71F69-033F-3DD0-5120-A0C9EA1A0AB5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1048602" name="Rectangle">
              <a:extLst>
                <a:ext uri="{FF2B5EF4-FFF2-40B4-BE49-F238E27FC236}">
                  <a16:creationId xmlns:a16="http://schemas.microsoft.com/office/drawing/2014/main" id="{AE536633-15B2-D8BB-1F86-AFD1AAE82A53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097155" name="Image" descr="Image">
              <a:extLst>
                <a:ext uri="{FF2B5EF4-FFF2-40B4-BE49-F238E27FC236}">
                  <a16:creationId xmlns:a16="http://schemas.microsoft.com/office/drawing/2014/main" id="{C5F87447-D0BE-E3BF-BE5A-620959D9F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48603" name="TextBox 3">
            <a:extLst>
              <a:ext uri="{FF2B5EF4-FFF2-40B4-BE49-F238E27FC236}">
                <a16:creationId xmlns:a16="http://schemas.microsoft.com/office/drawing/2014/main" id="{1ED76068-4436-6C03-AECB-8C6C400F175C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>
                <a:solidFill>
                  <a:schemeClr val="bg1"/>
                </a:solidFill>
              </a:rPr>
              <a:t>Dept</a:t>
            </a:r>
            <a:r>
              <a:rPr lang="en-US" dirty="0">
                <a:solidFill>
                  <a:schemeClr val="bg1"/>
                </a:solidFill>
              </a:rPr>
              <a:t> of ECE</a:t>
            </a:r>
          </a:p>
        </p:txBody>
      </p:sp>
      <p:pic>
        <p:nvPicPr>
          <p:cNvPr id="2097156" name="Picture 6">
            <a:extLst>
              <a:ext uri="{FF2B5EF4-FFF2-40B4-BE49-F238E27FC236}">
                <a16:creationId xmlns:a16="http://schemas.microsoft.com/office/drawing/2014/main" id="{7FCAD37F-142F-7BC2-3417-26758FA26F3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1048" y="0"/>
            <a:ext cx="940952" cy="940952"/>
          </a:xfrm>
          <a:prstGeom prst="rect">
            <a:avLst/>
          </a:prstGeom>
        </p:spPr>
      </p:pic>
      <p:sp>
        <p:nvSpPr>
          <p:cNvPr id="1048604" name="Title 1">
            <a:extLst>
              <a:ext uri="{FF2B5EF4-FFF2-40B4-BE49-F238E27FC236}">
                <a16:creationId xmlns:a16="http://schemas.microsoft.com/office/drawing/2014/main" id="{9C82D30D-1128-7272-AFFB-A03B2875F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414" y="365125"/>
            <a:ext cx="8663385" cy="1325563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Waste Audits in the Sugar Industry </a:t>
            </a:r>
            <a:endParaRPr lang="en-US" sz="413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605" name="Content Placeholder 2">
            <a:extLst>
              <a:ext uri="{FF2B5EF4-FFF2-40B4-BE49-F238E27FC236}">
                <a16:creationId xmlns:a16="http://schemas.microsoft.com/office/drawing/2014/main" id="{5F797B9E-C500-43F8-DA88-BE0BDA677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864" y="1825625"/>
            <a:ext cx="8519935" cy="4351338"/>
          </a:xfrm>
        </p:spPr>
        <p:txBody>
          <a:bodyPr>
            <a:normAutofit/>
          </a:bodyPr>
          <a:lstStyle/>
          <a:p>
            <a:pPr marL="0" marR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Pollution Prevention Opportunities</a:t>
            </a:r>
            <a:endParaRPr lang="en-US" sz="18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1200"/>
              </a:spcBef>
              <a:buFont typeface="Arial" panose="020B0604020202020204" pitchFamily="34" charset="0"/>
              <a:buChar char="●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Water recycling: Effective reuse methods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Waste minimization: Strategic reduction techniques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1200"/>
              </a:spcAft>
              <a:buFont typeface="Arial" panose="020B0604020202020204" pitchFamily="34" charset="0"/>
              <a:buChar char="●"/>
            </a:pPr>
            <a:r>
              <a:rPr lang="en-GB" sz="1800" b="1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Energy recovery: Utilize process by-products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image3.png">
            <a:extLst>
              <a:ext uri="{FF2B5EF4-FFF2-40B4-BE49-F238E27FC236}">
                <a16:creationId xmlns:a16="http://schemas.microsoft.com/office/drawing/2014/main" id="{44731BBA-1F72-37F8-C9D6-8ACF5ABA5693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6456000" y="3789000"/>
            <a:ext cx="4898444" cy="29658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45816767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Custom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2099</Words>
  <Application>Microsoft Office PowerPoint</Application>
  <PresentationFormat>Widescreen</PresentationFormat>
  <Paragraphs>330</Paragraphs>
  <Slides>37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Arial</vt:lpstr>
      <vt:lpstr>Calibri</vt:lpstr>
      <vt:lpstr>Calibri Light</vt:lpstr>
      <vt:lpstr>Futura Cyrillic Book</vt:lpstr>
      <vt:lpstr>Symbol</vt:lpstr>
      <vt:lpstr>Times New Roman</vt:lpstr>
      <vt:lpstr>1_Custom Design</vt:lpstr>
      <vt:lpstr>Custom Design</vt:lpstr>
      <vt:lpstr>2_Custom Design</vt:lpstr>
      <vt:lpstr>3_Custom Design</vt:lpstr>
      <vt:lpstr>PowerPoint Presentation</vt:lpstr>
      <vt:lpstr>PowerPoint Presentation</vt:lpstr>
      <vt:lpstr>Definition of Waste Audits</vt:lpstr>
      <vt:lpstr>Importance of Pollution Prevention</vt:lpstr>
      <vt:lpstr>Overview of Industries Covered</vt:lpstr>
      <vt:lpstr>Waste Audits in the Textile Industry </vt:lpstr>
      <vt:lpstr>Waste Audits in the Textile Industry </vt:lpstr>
      <vt:lpstr>Waste Audits in the Sugar Industry </vt:lpstr>
      <vt:lpstr>Waste Audits in the Sugar Industry </vt:lpstr>
      <vt:lpstr>Overview of Pulp &amp; Paper Industry Waste</vt:lpstr>
      <vt:lpstr>Waste Audit Procedures</vt:lpstr>
      <vt:lpstr>Pollution Prevention Opportunities</vt:lpstr>
      <vt:lpstr>Pollution Prevention Opportunities</vt:lpstr>
      <vt:lpstr>Waste Audits in the Electroplating Industry </vt:lpstr>
      <vt:lpstr>Overview of Tanning Industry Waste</vt:lpstr>
      <vt:lpstr>Waste Audit Procedures</vt:lpstr>
      <vt:lpstr>Pollution Prevention Opportunities</vt:lpstr>
      <vt:lpstr>Pollution Prevention Opportunities</vt:lpstr>
      <vt:lpstr>Overview of Dairy Industry Waste</vt:lpstr>
      <vt:lpstr>Waste Audit Procedures</vt:lpstr>
      <vt:lpstr>Pollution Prevention Opportunities</vt:lpstr>
      <vt:lpstr>Pollution Prevention Opportunities</vt:lpstr>
      <vt:lpstr>Overview of cement industry</vt:lpstr>
      <vt:lpstr>Waste audit procedures</vt:lpstr>
      <vt:lpstr>Pollution prevention opportunities: </vt:lpstr>
      <vt:lpstr>Overview of Chemical Industry Waste: </vt:lpstr>
      <vt:lpstr>Waste audit procedures: </vt:lpstr>
      <vt:lpstr>Pollution prevention opportunities: </vt:lpstr>
      <vt:lpstr>Definition and Importance of Transboundary Movement of Hazardous Wastes</vt:lpstr>
      <vt:lpstr>Regulations Governing Transboundary Movement</vt:lpstr>
      <vt:lpstr>Procedures for Compliance</vt:lpstr>
      <vt:lpstr>Case Studies and Examples</vt:lpstr>
      <vt:lpstr>Overview of Disposal Methods</vt:lpstr>
      <vt:lpstr>Best Practices for Hazardous Waste Disposal</vt:lpstr>
      <vt:lpstr>Regulatory Compliance and Standards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Principal aip</dc:creator>
  <cp:lastModifiedBy>ANISH KUMAR</cp:lastModifiedBy>
  <cp:revision>7</cp:revision>
  <dcterms:created xsi:type="dcterms:W3CDTF">2021-09-06T17:22:00Z</dcterms:created>
  <dcterms:modified xsi:type="dcterms:W3CDTF">2024-12-14T23:41:44Z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0398283ACE364599A240D38F3F474187_13</vt:lpwstr>
  </property>
  <property fmtid="{D5CDD505-2E9C-101B-9397-08002B2CF9AE}" pid="3" name="KSOProductBuildVer">
    <vt:lpwstr>1033-12.2.0.13489</vt:lpwstr>
  </property>
</Properties>
</file>